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6"/>
  </p:notesMasterIdLst>
  <p:handoutMasterIdLst>
    <p:handoutMasterId r:id="rId87"/>
  </p:handoutMasterIdLst>
  <p:sldIdLst>
    <p:sldId id="264" r:id="rId3"/>
    <p:sldId id="289" r:id="rId4"/>
    <p:sldId id="291" r:id="rId5"/>
    <p:sldId id="309" r:id="rId6"/>
    <p:sldId id="294" r:id="rId7"/>
    <p:sldId id="295" r:id="rId8"/>
    <p:sldId id="296" r:id="rId9"/>
    <p:sldId id="297" r:id="rId10"/>
    <p:sldId id="298" r:id="rId11"/>
    <p:sldId id="305" r:id="rId12"/>
    <p:sldId id="313" r:id="rId13"/>
    <p:sldId id="315" r:id="rId14"/>
    <p:sldId id="316" r:id="rId15"/>
    <p:sldId id="317" r:id="rId16"/>
    <p:sldId id="322" r:id="rId17"/>
    <p:sldId id="323" r:id="rId18"/>
    <p:sldId id="347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5" r:id="rId28"/>
    <p:sldId id="406" r:id="rId29"/>
    <p:sldId id="407" r:id="rId30"/>
    <p:sldId id="392" r:id="rId31"/>
    <p:sldId id="336" r:id="rId32"/>
    <p:sldId id="337" r:id="rId33"/>
    <p:sldId id="338" r:id="rId34"/>
    <p:sldId id="340" r:id="rId35"/>
    <p:sldId id="343" r:id="rId36"/>
    <p:sldId id="393" r:id="rId37"/>
    <p:sldId id="256" r:id="rId38"/>
    <p:sldId id="396" r:id="rId39"/>
    <p:sldId id="398" r:id="rId40"/>
    <p:sldId id="399" r:id="rId41"/>
    <p:sldId id="405" r:id="rId42"/>
    <p:sldId id="400" r:id="rId43"/>
    <p:sldId id="404" r:id="rId44"/>
    <p:sldId id="402" r:id="rId45"/>
    <p:sldId id="403" r:id="rId46"/>
    <p:sldId id="397" r:id="rId47"/>
    <p:sldId id="394" r:id="rId48"/>
    <p:sldId id="257" r:id="rId49"/>
    <p:sldId id="258" r:id="rId50"/>
    <p:sldId id="401" r:id="rId51"/>
    <p:sldId id="395" r:id="rId52"/>
    <p:sldId id="348" r:id="rId53"/>
    <p:sldId id="349" r:id="rId54"/>
    <p:sldId id="351" r:id="rId55"/>
    <p:sldId id="353" r:id="rId56"/>
    <p:sldId id="350" r:id="rId57"/>
    <p:sldId id="354" r:id="rId58"/>
    <p:sldId id="355" r:id="rId59"/>
    <p:sldId id="356" r:id="rId60"/>
    <p:sldId id="357" r:id="rId61"/>
    <p:sldId id="358" r:id="rId62"/>
    <p:sldId id="359" r:id="rId63"/>
    <p:sldId id="361" r:id="rId64"/>
    <p:sldId id="362" r:id="rId65"/>
    <p:sldId id="363" r:id="rId66"/>
    <p:sldId id="384" r:id="rId67"/>
    <p:sldId id="365" r:id="rId68"/>
    <p:sldId id="366" r:id="rId69"/>
    <p:sldId id="367" r:id="rId70"/>
    <p:sldId id="368" r:id="rId71"/>
    <p:sldId id="369" r:id="rId72"/>
    <p:sldId id="352" r:id="rId73"/>
    <p:sldId id="370" r:id="rId74"/>
    <p:sldId id="371" r:id="rId75"/>
    <p:sldId id="372" r:id="rId76"/>
    <p:sldId id="373" r:id="rId77"/>
    <p:sldId id="374" r:id="rId78"/>
    <p:sldId id="375" r:id="rId79"/>
    <p:sldId id="376" r:id="rId80"/>
    <p:sldId id="377" r:id="rId81"/>
    <p:sldId id="378" r:id="rId82"/>
    <p:sldId id="385" r:id="rId83"/>
    <p:sldId id="386" r:id="rId84"/>
    <p:sldId id="302" r:id="rId85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93742" autoAdjust="0"/>
  </p:normalViewPr>
  <p:slideViewPr>
    <p:cSldViewPr showGuides="1">
      <p:cViewPr varScale="1">
        <p:scale>
          <a:sx n="147" d="100"/>
          <a:sy n="147" d="100"/>
        </p:scale>
        <p:origin x="376" y="192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notesMaster" Target="notesMasters/notesMaster1.xml"/><Relationship Id="rId87" Type="http://schemas.openxmlformats.org/officeDocument/2006/relationships/handoutMaster" Target="handoutMasters/handout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7/19/18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7/19/18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7/19/18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7/19/18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7/19/18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7/19/18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7/19/18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7/19/18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7/19/18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7/19/18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7/19/18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7/19/18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image" Target="../media/image1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f"/><Relationship Id="rId3" Type="http://schemas.openxmlformats.org/officeDocument/2006/relationships/image" Target="../media/image23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3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23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jpeg"/><Relationship Id="rId3" Type="http://schemas.openxmlformats.org/officeDocument/2006/relationships/image" Target="../media/image37.jpe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536174"/>
          </a:xfrm>
        </p:spPr>
        <p:txBody>
          <a:bodyPr>
            <a:noAutofit/>
          </a:bodyPr>
          <a:lstStyle/>
          <a:p>
            <a:r>
              <a:rPr lang="es-ES_tradnl" sz="5400" b="1" dirty="0"/>
              <a:t>Clínica de pronunciación: </a:t>
            </a:r>
            <a:r>
              <a:rPr lang="es-ES_tradnl" sz="5400" b="1"/>
              <a:t/>
            </a:r>
            <a:br>
              <a:rPr lang="es-ES_tradnl" sz="5400" b="1"/>
            </a:br>
            <a:r>
              <a:rPr lang="es-ES_tradnl" sz="5400" b="1"/>
              <a:t>Sesión 3</a:t>
            </a:r>
            <a:endParaRPr lang="es-ES_tradnl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Dirigida por:</a:t>
            </a:r>
          </a:p>
          <a:p>
            <a:r>
              <a:rPr lang="es-ES_tradnl" dirty="0" err="1"/>
              <a:t>Armin</a:t>
            </a:r>
            <a:r>
              <a:rPr lang="es-ES_tradnl" dirty="0"/>
              <a:t> </a:t>
            </a:r>
            <a:r>
              <a:rPr lang="es-ES_tradnl" dirty="0" err="1"/>
              <a:t>Schwegler</a:t>
            </a:r>
            <a:r>
              <a:rPr lang="es-ES_tradnl" dirty="0"/>
              <a:t>, Joseph Casillas y </a:t>
            </a:r>
          </a:p>
          <a:p>
            <a:r>
              <a:rPr lang="es-ES_tradnl" dirty="0"/>
              <a:t>Margarita Muñoz</a:t>
            </a:r>
          </a:p>
          <a:p>
            <a:r>
              <a:rPr lang="es-ES_tradnl" dirty="0" err="1"/>
              <a:t>Middlebury</a:t>
            </a:r>
            <a:r>
              <a:rPr lang="es-ES_tradnl" dirty="0"/>
              <a:t> </a:t>
            </a:r>
            <a:r>
              <a:rPr lang="es-ES_tradnl" dirty="0" err="1"/>
              <a:t>College</a:t>
            </a:r>
            <a:r>
              <a:rPr lang="es-ES_tradnl" dirty="0"/>
              <a:t> - 2018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Jueves: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422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52487" y="-7615"/>
            <a:ext cx="2652713" cy="57239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síl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públ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 dirty="0" err="1">
                <a:latin typeface="Arial Black" charset="0"/>
              </a:rPr>
              <a:t>plico</a:t>
            </a:r>
            <a:r>
              <a:rPr lang="en-US" sz="40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tercer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recto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c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 dirty="0">
                <a:latin typeface="Arial Black" charset="0"/>
              </a:rPr>
              <a:t>mid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62600" y="-1900"/>
            <a:ext cx="2590800" cy="5723988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torc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 dirty="0" err="1">
                <a:latin typeface="Arial Black" charset="0"/>
              </a:rPr>
              <a:t>scrib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méd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ncero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lágr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m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stillo</a:t>
            </a:r>
            <a:endParaRPr lang="en-US" sz="4000" dirty="0">
              <a:latin typeface="Arial Black" charset="0"/>
            </a:endParaRPr>
          </a:p>
        </p:txBody>
      </p:sp>
      <p:pic>
        <p:nvPicPr>
          <p:cNvPr id="10" name="Picture 9" descr="tens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0988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2800" y="19372"/>
            <a:ext cx="5791200" cy="5687988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d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v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 dirty="0" err="1">
                <a:latin typeface="Arial Black" charset="0"/>
              </a:rPr>
              <a:t>rtido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f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ntást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últim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ment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 dirty="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repúbl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Marí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</p:txBody>
      </p:sp>
      <p:pic>
        <p:nvPicPr>
          <p:cNvPr id="5" name="Picture 4" descr="schw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2247900" cy="22479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980440" y="22479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863217" y="19431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8800" dirty="0" err="1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c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í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006217" y="107442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5520817" y="20955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9" grpId="0" build="p" autoUpdateAnimBg="0" advAuto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333500"/>
            <a:ext cx="4912828" cy="353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Algunas estrategias </a:t>
            </a:r>
          </a:p>
          <a:p>
            <a:pPr algn="ctr"/>
            <a:r>
              <a:rPr lang="es-ES_tradnl" sz="5000" dirty="0"/>
              <a:t>para mejorar la 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705100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33036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FF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FF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0DE598C-B98A-624C-99F3-E9DD0BDCB5FB}"/>
              </a:ext>
            </a:extLst>
          </p:cNvPr>
          <p:cNvSpPr txBox="1"/>
          <p:nvPr/>
        </p:nvSpPr>
        <p:spPr>
          <a:xfrm>
            <a:off x="3388823" y="4320421"/>
            <a:ext cx="2366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</a:rPr>
              <a:t>La schwa</a:t>
            </a:r>
          </a:p>
        </p:txBody>
      </p:sp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sp>
        <p:nvSpPr>
          <p:cNvPr id="6" name="Rectangle 5"/>
          <p:cNvSpPr/>
          <p:nvPr/>
        </p:nvSpPr>
        <p:spPr>
          <a:xfrm>
            <a:off x="269905" y="2723971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7462" y="37719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30452" y="4552771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959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rial Black"/>
                <a:cs typeface="Arial Black"/>
              </a:rPr>
              <a:t>/</a:t>
            </a:r>
            <a:r>
              <a:rPr lang="en-US" sz="6600" dirty="0" err="1">
                <a:latin typeface="Arial Black"/>
                <a:cs typeface="Arial Black"/>
              </a:rPr>
              <a:t>p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t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k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/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30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90" y="9525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8790" y="23241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8790" y="37597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895600" y="1638300"/>
            <a:ext cx="2362200" cy="1828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6424" y="8763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424" y="22479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66424" y="36835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4462" y="8763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4462" y="22479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04462" y="36835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inglés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24391" y="2247900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0591" y="3695700"/>
            <a:ext cx="7325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968165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FFFFFF"/>
                </a:solidFill>
              </a:rPr>
              <a:t>Una</a:t>
            </a:r>
            <a:r>
              <a:rPr lang="en-US" sz="6600" dirty="0" smtClean="0">
                <a:solidFill>
                  <a:srgbClr val="FFFFFF"/>
                </a:solidFill>
              </a:rPr>
              <a:t> nota </a:t>
            </a:r>
            <a:r>
              <a:rPr lang="en-US" sz="6600" dirty="0" err="1" smtClean="0">
                <a:solidFill>
                  <a:srgbClr val="FFFFFF"/>
                </a:solidFill>
              </a:rPr>
              <a:t>acerca</a:t>
            </a:r>
            <a:r>
              <a:rPr lang="en-US" sz="6600" dirty="0" smtClean="0">
                <a:solidFill>
                  <a:srgbClr val="FFFFFF"/>
                </a:solidFill>
              </a:rPr>
              <a:t> de la </a:t>
            </a:r>
          </a:p>
          <a:p>
            <a:pPr algn="ctr"/>
            <a:r>
              <a:rPr lang="en-US" sz="6600" dirty="0" smtClean="0">
                <a:solidFill>
                  <a:srgbClr val="FFFFFF"/>
                </a:solidFill>
              </a:rPr>
              <a:t>“t”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 smtClean="0"/>
              <a:t>inglés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alveolar.</a:t>
            </a:r>
            <a:endParaRPr lang="en-US" sz="5000" dirty="0"/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08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Una</a:t>
            </a:r>
            <a:r>
              <a:rPr lang="en-US" sz="6600" dirty="0" smtClean="0"/>
              <a:t> nota </a:t>
            </a:r>
            <a:r>
              <a:rPr lang="en-US" sz="6600" dirty="0" err="1" smtClean="0"/>
              <a:t>acerca</a:t>
            </a:r>
            <a:r>
              <a:rPr lang="en-US" sz="6600" dirty="0" smtClean="0"/>
              <a:t> de la </a:t>
            </a:r>
          </a:p>
          <a:p>
            <a:pPr algn="ctr"/>
            <a:r>
              <a:rPr lang="en-US" sz="6600" dirty="0" smtClean="0"/>
              <a:t>“t”</a:t>
            </a:r>
            <a:endParaRPr lang="en-US" sz="6600" dirty="0"/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/>
              <a:t>e</a:t>
            </a:r>
            <a:r>
              <a:rPr lang="en-US" sz="5000" dirty="0" err="1" smtClean="0"/>
              <a:t>spañol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</a:t>
            </a:r>
            <a:r>
              <a:rPr lang="en-US" sz="5000" b="1" u="sng" dirty="0" smtClean="0">
                <a:solidFill>
                  <a:srgbClr val="FF0000"/>
                </a:solidFill>
              </a:rPr>
              <a:t>dental</a:t>
            </a:r>
            <a:r>
              <a:rPr lang="en-US" sz="5000" dirty="0" smtClean="0"/>
              <a:t>.</a:t>
            </a:r>
            <a:endParaRPr lang="en-US" sz="5000" dirty="0"/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505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taco</a:t>
            </a:r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72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/>
              <a:t>  ¿Qué es una </a:t>
            </a:r>
            <a:r>
              <a:rPr lang="es-ES_tradnl" sz="6600" dirty="0" err="1"/>
              <a:t>schwa</a:t>
            </a:r>
            <a:r>
              <a:rPr lang="es-ES_tradnl" sz="6600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844105"/>
            <a:ext cx="5791200" cy="172354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2C00FB"/>
                </a:solidFill>
                <a:latin typeface="Arial Black" charset="0"/>
              </a:rPr>
              <a:t>= </a:t>
            </a:r>
            <a:r>
              <a:rPr lang="en-US" sz="3400" dirty="0" err="1">
                <a:solidFill>
                  <a:srgbClr val="2C00FB"/>
                </a:solidFill>
                <a:latin typeface="Arial Black" charset="0"/>
              </a:rPr>
              <a:t>sonido</a:t>
            </a:r>
            <a:endParaRPr lang="en-US" sz="3400" dirty="0">
              <a:solidFill>
                <a:srgbClr val="2C00FB"/>
              </a:solidFill>
              <a:latin typeface="Arial Black" charset="0"/>
            </a:endParaRPr>
          </a:p>
          <a:p>
            <a:pPr algn="ctr"/>
            <a:r>
              <a:rPr lang="en-US" sz="7200" u="sng" dirty="0">
                <a:solidFill>
                  <a:srgbClr val="FF0000"/>
                </a:solidFill>
                <a:latin typeface="Arial Black" charset="0"/>
              </a:rPr>
              <a:t>IN</a:t>
            </a:r>
            <a:r>
              <a:rPr lang="en-US" sz="5000" dirty="0">
                <a:solidFill>
                  <a:srgbClr val="FF0000"/>
                </a:solidFill>
                <a:latin typeface="Arial Black" charset="0"/>
              </a:rPr>
              <a:t>ACENTUADO</a:t>
            </a: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1200" y="205704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3790771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26480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8598"/>
            <a:ext cx="9144000" cy="4411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ino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2980" y="3924300"/>
            <a:ext cx="2509020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 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 </a:t>
            </a:r>
            <a:endParaRPr lang="en-US" sz="9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4703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200400" y="2781300"/>
            <a:ext cx="685800" cy="619542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3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4400" y="1136863"/>
            <a:ext cx="6629400" cy="431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5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104900"/>
            <a:ext cx="8458200" cy="414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2419066-00BC-164D-9A96-2AABD84E809B}"/>
              </a:ext>
            </a:extLst>
          </p:cNvPr>
          <p:cNvSpPr/>
          <p:nvPr/>
        </p:nvSpPr>
        <p:spPr>
          <a:xfrm>
            <a:off x="2819400" y="2247900"/>
            <a:ext cx="3657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31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E2E73E5-74CC-9D44-AE02-97C51D850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47800" y="1843689"/>
            <a:ext cx="6477000" cy="1225021"/>
          </a:xfrm>
        </p:spPr>
        <p:txBody>
          <a:bodyPr/>
          <a:lstStyle/>
          <a:p>
            <a:r>
              <a:rPr lang="en-US"/>
              <a:t>CLÍNICA de PRONUNCIACIÓN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40081F-7E24-E947-B80B-0D5CFF1A59EF}"/>
              </a:ext>
            </a:extLst>
          </p:cNvPr>
          <p:cNvSpPr txBox="1"/>
          <p:nvPr/>
        </p:nvSpPr>
        <p:spPr>
          <a:xfrm>
            <a:off x="6794500" y="2635250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664BC8C5-C679-B140-86D1-E29A770D78EC}"/>
              </a:ext>
            </a:extLst>
          </p:cNvPr>
          <p:cNvSpPr txBox="1">
            <a:spLocks/>
          </p:cNvSpPr>
          <p:nvPr/>
        </p:nvSpPr>
        <p:spPr>
          <a:xfrm>
            <a:off x="1264799" y="3266810"/>
            <a:ext cx="6477000" cy="122502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76200" tIns="38100" rIns="76200" bIns="3810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>
                <a:solidFill>
                  <a:srgbClr val="FF0000"/>
                </a:solidFill>
              </a:rPr>
              <a:t>INFO sobre TUTORÍA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974A506-D51F-7F42-AA07-771D41A1421A}"/>
              </a:ext>
            </a:extLst>
          </p:cNvPr>
          <p:cNvSpPr txBox="1"/>
          <p:nvPr/>
        </p:nvSpPr>
        <p:spPr>
          <a:xfrm>
            <a:off x="2286000" y="4830880"/>
            <a:ext cx="447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 un estudiante graduado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1642C56-92EE-C648-AAE6-31E36AEA2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0"/>
            <a:ext cx="29337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10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40081F-7E24-E947-B80B-0D5CFF1A59EF}"/>
              </a:ext>
            </a:extLst>
          </p:cNvPr>
          <p:cNvSpPr txBox="1"/>
          <p:nvPr/>
        </p:nvSpPr>
        <p:spPr>
          <a:xfrm>
            <a:off x="6794500" y="2635250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664BC8C5-C679-B140-86D1-E29A770D78EC}"/>
              </a:ext>
            </a:extLst>
          </p:cNvPr>
          <p:cNvSpPr txBox="1">
            <a:spLocks/>
          </p:cNvSpPr>
          <p:nvPr/>
        </p:nvSpPr>
        <p:spPr>
          <a:xfrm>
            <a:off x="1447800" y="800100"/>
            <a:ext cx="6477000" cy="1225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76200" tIns="38100" rIns="76200" bIns="3810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1">
                <a:solidFill>
                  <a:srgbClr val="FF0000"/>
                </a:solidFill>
              </a:rPr>
              <a:t>TUTORÍA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6326252-29F1-444F-BFFC-AEBC10AEDF06}"/>
              </a:ext>
            </a:extLst>
          </p:cNvPr>
          <p:cNvSpPr txBox="1"/>
          <p:nvPr/>
        </p:nvSpPr>
        <p:spPr>
          <a:xfrm>
            <a:off x="2743200" y="2725831"/>
            <a:ext cx="3507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¿Qué 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0088E1-7669-B641-9D10-CD0E5910B2E8}"/>
              </a:ext>
            </a:extLst>
          </p:cNvPr>
          <p:cNvSpPr txBox="1"/>
          <p:nvPr/>
        </p:nvSpPr>
        <p:spPr>
          <a:xfrm>
            <a:off x="4063273" y="4626870"/>
            <a:ext cx="8675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Explicar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93B84B6-6445-9443-870D-42F4F602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408704"/>
            <a:ext cx="2133600" cy="1524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551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40081F-7E24-E947-B80B-0D5CFF1A59EF}"/>
              </a:ext>
            </a:extLst>
          </p:cNvPr>
          <p:cNvSpPr txBox="1"/>
          <p:nvPr/>
        </p:nvSpPr>
        <p:spPr>
          <a:xfrm>
            <a:off x="6794500" y="2635250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664BC8C5-C679-B140-86D1-E29A770D78EC}"/>
              </a:ext>
            </a:extLst>
          </p:cNvPr>
          <p:cNvSpPr txBox="1">
            <a:spLocks/>
          </p:cNvSpPr>
          <p:nvPr/>
        </p:nvSpPr>
        <p:spPr>
          <a:xfrm>
            <a:off x="1447800" y="800100"/>
            <a:ext cx="6477000" cy="122502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76200" tIns="38100" rIns="76200" bIns="3810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1">
                <a:solidFill>
                  <a:srgbClr val="FF0000"/>
                </a:solidFill>
              </a:rPr>
              <a:t>TUTORÍA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6326252-29F1-444F-BFFC-AEBC10AEDF06}"/>
              </a:ext>
            </a:extLst>
          </p:cNvPr>
          <p:cNvSpPr txBox="1"/>
          <p:nvPr/>
        </p:nvSpPr>
        <p:spPr>
          <a:xfrm>
            <a:off x="2743200" y="2725831"/>
            <a:ext cx="37545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Duración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0088E1-7669-B641-9D10-CD0E5910B2E8}"/>
              </a:ext>
            </a:extLst>
          </p:cNvPr>
          <p:cNvSpPr txBox="1"/>
          <p:nvPr/>
        </p:nvSpPr>
        <p:spPr>
          <a:xfrm>
            <a:off x="1686821" y="3926160"/>
            <a:ext cx="5867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/>
              <a:t>Semanas 4-5-6 </a:t>
            </a:r>
          </a:p>
          <a:p>
            <a:pPr algn="ctr"/>
            <a:r>
              <a:rPr lang="en-US" sz="2800"/>
              <a:t>(pero nada durante la última semana)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0955E80-5D0E-B348-9542-0B5F80C29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408704"/>
            <a:ext cx="2133600" cy="1524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5461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40081F-7E24-E947-B80B-0D5CFF1A59EF}"/>
              </a:ext>
            </a:extLst>
          </p:cNvPr>
          <p:cNvSpPr txBox="1"/>
          <p:nvPr/>
        </p:nvSpPr>
        <p:spPr>
          <a:xfrm>
            <a:off x="6794500" y="2635250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664BC8C5-C679-B140-86D1-E29A770D78EC}"/>
              </a:ext>
            </a:extLst>
          </p:cNvPr>
          <p:cNvSpPr txBox="1">
            <a:spLocks/>
          </p:cNvSpPr>
          <p:nvPr/>
        </p:nvSpPr>
        <p:spPr>
          <a:xfrm>
            <a:off x="1447800" y="800100"/>
            <a:ext cx="6477000" cy="1225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76200" tIns="38100" rIns="76200" bIns="3810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1">
                <a:solidFill>
                  <a:srgbClr val="FF0000"/>
                </a:solidFill>
              </a:rPr>
              <a:t>TUTORÍA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6326252-29F1-444F-BFFC-AEBC10AEDF06}"/>
              </a:ext>
            </a:extLst>
          </p:cNvPr>
          <p:cNvSpPr txBox="1"/>
          <p:nvPr/>
        </p:nvSpPr>
        <p:spPr>
          <a:xfrm>
            <a:off x="2459568" y="2418412"/>
            <a:ext cx="44534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Frecuencia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0088E1-7669-B641-9D10-CD0E5910B2E8}"/>
              </a:ext>
            </a:extLst>
          </p:cNvPr>
          <p:cNvSpPr txBox="1"/>
          <p:nvPr/>
        </p:nvSpPr>
        <p:spPr>
          <a:xfrm>
            <a:off x="1124174" y="3926160"/>
            <a:ext cx="699261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/>
              <a:t>Ud. Decide, pero mínimo de </a:t>
            </a:r>
          </a:p>
          <a:p>
            <a:pPr algn="ctr"/>
            <a:r>
              <a:rPr lang="en-US" sz="4400" b="1">
                <a:solidFill>
                  <a:srgbClr val="FF0000"/>
                </a:solidFill>
              </a:rPr>
              <a:t>3x (15 minutos mínimo)</a:t>
            </a:r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A9449CD-CBA0-FB40-AF4B-71D77C3C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73150"/>
            <a:ext cx="2133600" cy="1524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63206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40081F-7E24-E947-B80B-0D5CFF1A59EF}"/>
              </a:ext>
            </a:extLst>
          </p:cNvPr>
          <p:cNvSpPr txBox="1"/>
          <p:nvPr/>
        </p:nvSpPr>
        <p:spPr>
          <a:xfrm>
            <a:off x="6794500" y="2635250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664BC8C5-C679-B140-86D1-E29A770D78EC}"/>
              </a:ext>
            </a:extLst>
          </p:cNvPr>
          <p:cNvSpPr txBox="1">
            <a:spLocks/>
          </p:cNvSpPr>
          <p:nvPr/>
        </p:nvSpPr>
        <p:spPr>
          <a:xfrm>
            <a:off x="1447800" y="800100"/>
            <a:ext cx="6477000" cy="1225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76200" tIns="38100" rIns="76200" bIns="3810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1">
                <a:solidFill>
                  <a:srgbClr val="FF0000"/>
                </a:solidFill>
              </a:rPr>
              <a:t>TUTORÍA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6326252-29F1-444F-BFFC-AEBC10AEDF06}"/>
              </a:ext>
            </a:extLst>
          </p:cNvPr>
          <p:cNvSpPr txBox="1"/>
          <p:nvPr/>
        </p:nvSpPr>
        <p:spPr>
          <a:xfrm>
            <a:off x="2328154" y="2597150"/>
            <a:ext cx="47162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/>
              <a:t>Totalmente</a:t>
            </a:r>
          </a:p>
          <a:p>
            <a:r>
              <a:rPr lang="en-US" sz="7200" b="1"/>
              <a:t>voluntario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A9449CD-CBA0-FB40-AF4B-71D77C3C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73150"/>
            <a:ext cx="2133600" cy="1524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6481DA6-6EAC-1643-8863-1ECD7CFA92F9}"/>
              </a:ext>
            </a:extLst>
          </p:cNvPr>
          <p:cNvSpPr txBox="1"/>
          <p:nvPr/>
        </p:nvSpPr>
        <p:spPr>
          <a:xfrm>
            <a:off x="228600" y="5107029"/>
            <a:ext cx="86901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Los tutores reciben </a:t>
            </a:r>
            <a:r>
              <a:rPr lang="en-US" sz="2800" b="1"/>
              <a:t>crédito extra </a:t>
            </a:r>
            <a:r>
              <a:rPr lang="en-US" sz="2800"/>
              <a:t>en el curso de Fonética</a:t>
            </a:r>
          </a:p>
        </p:txBody>
      </p:sp>
    </p:spTree>
    <p:extLst>
      <p:ext uri="{BB962C8B-B14F-4D97-AF65-F5344CB8AC3E}">
        <p14:creationId xmlns:p14="http://schemas.microsoft.com/office/powerpoint/2010/main" val="10093184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40081F-7E24-E947-B80B-0D5CFF1A59EF}"/>
              </a:ext>
            </a:extLst>
          </p:cNvPr>
          <p:cNvSpPr txBox="1"/>
          <p:nvPr/>
        </p:nvSpPr>
        <p:spPr>
          <a:xfrm>
            <a:off x="6794500" y="2635250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664BC8C5-C679-B140-86D1-E29A770D78EC}"/>
              </a:ext>
            </a:extLst>
          </p:cNvPr>
          <p:cNvSpPr txBox="1">
            <a:spLocks/>
          </p:cNvSpPr>
          <p:nvPr/>
        </p:nvSpPr>
        <p:spPr>
          <a:xfrm>
            <a:off x="1447800" y="800100"/>
            <a:ext cx="6477000" cy="122502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76200" tIns="38100" rIns="76200" bIns="3810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1">
                <a:solidFill>
                  <a:srgbClr val="FF0000"/>
                </a:solidFill>
              </a:rPr>
              <a:t>TUTORÍA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6326252-29F1-444F-BFFC-AEBC10AEDF06}"/>
              </a:ext>
            </a:extLst>
          </p:cNvPr>
          <p:cNvSpPr txBox="1"/>
          <p:nvPr/>
        </p:nvSpPr>
        <p:spPr>
          <a:xfrm>
            <a:off x="3124200" y="2418412"/>
            <a:ext cx="26821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Lugar: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0088E1-7669-B641-9D10-CD0E5910B2E8}"/>
              </a:ext>
            </a:extLst>
          </p:cNvPr>
          <p:cNvSpPr txBox="1"/>
          <p:nvPr/>
        </p:nvSpPr>
        <p:spPr>
          <a:xfrm>
            <a:off x="1391080" y="3926160"/>
            <a:ext cx="645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/>
              <a:t>¡Ud. &amp; su tutor deciden! </a:t>
            </a:r>
            <a:r>
              <a:rPr lang="en-US" sz="4400" b="1">
                <a:sym typeface="Wingdings" pitchFamily="2" charset="2"/>
              </a:rPr>
              <a:t></a:t>
            </a:r>
            <a:endParaRPr lang="en-US" sz="280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B4CE2F4-05AC-1248-9295-08CCD876A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409700"/>
            <a:ext cx="2133600" cy="1524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38185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40081F-7E24-E947-B80B-0D5CFF1A59EF}"/>
              </a:ext>
            </a:extLst>
          </p:cNvPr>
          <p:cNvSpPr txBox="1"/>
          <p:nvPr/>
        </p:nvSpPr>
        <p:spPr>
          <a:xfrm>
            <a:off x="6794500" y="2635250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664BC8C5-C679-B140-86D1-E29A770D78EC}"/>
              </a:ext>
            </a:extLst>
          </p:cNvPr>
          <p:cNvSpPr txBox="1">
            <a:spLocks/>
          </p:cNvSpPr>
          <p:nvPr/>
        </p:nvSpPr>
        <p:spPr>
          <a:xfrm>
            <a:off x="528708" y="800100"/>
            <a:ext cx="7853292" cy="1225021"/>
          </a:xfrm>
          <a:prstGeom prst="rect">
            <a:avLst/>
          </a:prstGeom>
          <a:solidFill>
            <a:srgbClr val="FFFF00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76200" tIns="38100" rIns="76200" bIns="3810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1">
                <a:solidFill>
                  <a:srgbClr val="FF0000"/>
                </a:solidFill>
              </a:rPr>
              <a:t>TUTORÍA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6326252-29F1-444F-BFFC-AEBC10AEDF06}"/>
              </a:ext>
            </a:extLst>
          </p:cNvPr>
          <p:cNvSpPr txBox="1"/>
          <p:nvPr/>
        </p:nvSpPr>
        <p:spPr>
          <a:xfrm>
            <a:off x="528708" y="2125348"/>
            <a:ext cx="76883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b="1"/>
              <a:t>¿Puedo trabajar</a:t>
            </a:r>
          </a:p>
          <a:p>
            <a:pPr algn="ctr"/>
            <a:r>
              <a:rPr lang="en-US" sz="7200" b="1"/>
              <a:t>con más de 1 tutor?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F0088E1-7669-B641-9D10-CD0E5910B2E8}"/>
              </a:ext>
            </a:extLst>
          </p:cNvPr>
          <p:cNvSpPr txBox="1"/>
          <p:nvPr/>
        </p:nvSpPr>
        <p:spPr>
          <a:xfrm>
            <a:off x="2819400" y="4533900"/>
            <a:ext cx="3106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>
                <a:solidFill>
                  <a:srgbClr val="FF0000"/>
                </a:solidFill>
              </a:rPr>
              <a:t>Respuesta:  ¡Sí!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2FA4B18-4B1C-DD48-B56D-A58E0D152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00" y="150234"/>
            <a:ext cx="2133600" cy="1524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1809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40081F-7E24-E947-B80B-0D5CFF1A59EF}"/>
              </a:ext>
            </a:extLst>
          </p:cNvPr>
          <p:cNvSpPr txBox="1"/>
          <p:nvPr/>
        </p:nvSpPr>
        <p:spPr>
          <a:xfrm>
            <a:off x="6794500" y="2635250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/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664BC8C5-C679-B140-86D1-E29A770D78EC}"/>
              </a:ext>
            </a:extLst>
          </p:cNvPr>
          <p:cNvSpPr txBox="1">
            <a:spLocks/>
          </p:cNvSpPr>
          <p:nvPr/>
        </p:nvSpPr>
        <p:spPr>
          <a:xfrm>
            <a:off x="1447800" y="800100"/>
            <a:ext cx="6477000" cy="12250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vert="horz" lIns="76200" tIns="38100" rIns="76200" bIns="3810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67" b="1">
                <a:solidFill>
                  <a:srgbClr val="FF0000"/>
                </a:solidFill>
              </a:rPr>
              <a:t>TUTORÍA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6326252-29F1-444F-BFFC-AEBC10AEDF06}"/>
              </a:ext>
            </a:extLst>
          </p:cNvPr>
          <p:cNvSpPr txBox="1"/>
          <p:nvPr/>
        </p:nvSpPr>
        <p:spPr>
          <a:xfrm>
            <a:off x="1409700" y="2222146"/>
            <a:ext cx="6417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¿Cuánto cuesta?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21A5468-59E0-3B44-AD8F-371BD5B8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619500"/>
            <a:ext cx="2514600" cy="209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37E04A7A-E7F7-314D-A101-3BF472E79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77871"/>
            <a:ext cx="2133600" cy="1524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7497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642D4C6-61D2-A340-ADF0-192EEA79D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" y="0"/>
            <a:ext cx="9203816" cy="5715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C8FF725-BE72-1846-93CE-FBB128716EFA}"/>
              </a:ext>
            </a:extLst>
          </p:cNvPr>
          <p:cNvSpPr txBox="1"/>
          <p:nvPr/>
        </p:nvSpPr>
        <p:spPr>
          <a:xfrm>
            <a:off x="381000" y="1280145"/>
            <a:ext cx="851707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b="1">
                <a:solidFill>
                  <a:schemeClr val="bg1"/>
                </a:solidFill>
              </a:rPr>
              <a:t>Nada </a:t>
            </a:r>
            <a:r>
              <a:rPr lang="en-US" sz="19900" b="1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US" sz="199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6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340081F-7E24-E947-B80B-0D5CFF1A59EF}"/>
              </a:ext>
            </a:extLst>
          </p:cNvPr>
          <p:cNvSpPr txBox="1"/>
          <p:nvPr/>
        </p:nvSpPr>
        <p:spPr>
          <a:xfrm>
            <a:off x="6794500" y="2635250"/>
            <a:ext cx="18473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333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FB6B007-0DDA-1646-94A0-7C9382D1C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283DB5C-0DEE-3F47-AB6E-EB5747762A9C}"/>
              </a:ext>
            </a:extLst>
          </p:cNvPr>
          <p:cNvSpPr txBox="1"/>
          <p:nvPr/>
        </p:nvSpPr>
        <p:spPr>
          <a:xfrm>
            <a:off x="0" y="4762500"/>
            <a:ext cx="390203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/>
              <a:t>PROMESA</a:t>
            </a:r>
            <a:endParaRPr lang="en-US" sz="7200" b="1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5CC5245-6D69-C540-A559-92ACF4465415}"/>
              </a:ext>
            </a:extLst>
          </p:cNvPr>
          <p:cNvSpPr txBox="1"/>
          <p:nvPr/>
        </p:nvSpPr>
        <p:spPr>
          <a:xfrm rot="20395002">
            <a:off x="6794500" y="1034233"/>
            <a:ext cx="13524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Tutor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70B2F5C-F7BA-0145-8FBE-9C748C216D7C}"/>
              </a:ext>
            </a:extLst>
          </p:cNvPr>
          <p:cNvSpPr txBox="1"/>
          <p:nvPr/>
        </p:nvSpPr>
        <p:spPr>
          <a:xfrm rot="1610482">
            <a:off x="835501" y="1329914"/>
            <a:ext cx="2496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Estudiante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D2EFA9E-D127-BC40-B8CB-0A7CDADC0CD4}"/>
              </a:ext>
            </a:extLst>
          </p:cNvPr>
          <p:cNvSpPr txBox="1"/>
          <p:nvPr/>
        </p:nvSpPr>
        <p:spPr>
          <a:xfrm>
            <a:off x="6482485" y="4400371"/>
            <a:ext cx="2509115" cy="1200329"/>
          </a:xfrm>
          <a:prstGeom prst="rect">
            <a:avLst/>
          </a:prstGeom>
          <a:solidFill>
            <a:schemeClr val="bg1"/>
          </a:solidFill>
          <a:ln w="317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>
                <a:latin typeface="Apple Chancery" panose="03020702040506060504" pitchFamily="66" charset="-79"/>
                <a:cs typeface="Apple Chancery" panose="03020702040506060504" pitchFamily="66" charset="-79"/>
              </a:rPr>
              <a:t>”Lo tomaré en serio”</a:t>
            </a:r>
          </a:p>
        </p:txBody>
      </p:sp>
    </p:spTree>
    <p:extLst>
      <p:ext uri="{BB962C8B-B14F-4D97-AF65-F5344CB8AC3E}">
        <p14:creationId xmlns:p14="http://schemas.microsoft.com/office/powerpoint/2010/main" val="142920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3AD2402-983A-D948-8A83-BDFA8644646B}"/>
              </a:ext>
            </a:extLst>
          </p:cNvPr>
          <p:cNvSpPr txBox="1"/>
          <p:nvPr/>
        </p:nvSpPr>
        <p:spPr>
          <a:xfrm>
            <a:off x="1676400" y="2186940"/>
            <a:ext cx="5712589" cy="120032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b="1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93915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B2FB255-10D3-8D40-B0A4-1F208A42F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42" y="836084"/>
            <a:ext cx="6656917" cy="40428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610703D2-3F03-9E48-9A62-57F4CE310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3600" cy="1524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7171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773D671-A0CF-7840-84AB-42BBAC34A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167" y="333375"/>
            <a:ext cx="6561667" cy="5048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3FA0773F-7821-F34C-9053-60EF177FAB0F}"/>
              </a:ext>
            </a:extLst>
          </p:cNvPr>
          <p:cNvSpPr txBox="1"/>
          <p:nvPr/>
        </p:nvSpPr>
        <p:spPr>
          <a:xfrm>
            <a:off x="3408059" y="4945609"/>
            <a:ext cx="2327881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33" b="1">
                <a:solidFill>
                  <a:srgbClr val="FF0000"/>
                </a:solidFill>
              </a:rPr>
              <a:t>**Importante!**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="" xmlns:a16="http://schemas.microsoft.com/office/drawing/2014/main" id="{79A10746-828A-4449-9789-B81851C217B9}"/>
              </a:ext>
            </a:extLst>
          </p:cNvPr>
          <p:cNvSpPr/>
          <p:nvPr/>
        </p:nvSpPr>
        <p:spPr>
          <a:xfrm>
            <a:off x="6107374" y="3957851"/>
            <a:ext cx="1649104" cy="987758"/>
          </a:xfrm>
          <a:prstGeom prst="wedgeRoundRectCallout">
            <a:avLst>
              <a:gd name="adj1" fmla="val -70488"/>
              <a:gd name="adj2" fmla="val 54808"/>
              <a:gd name="adj3" fmla="val 16667"/>
            </a:avLst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33" b="1"/>
              <a:t>Importante porque si no, el tutor  no recibirá crédito extra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E93E744-CBB3-E048-A943-FC7CF02BC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133600" cy="1524000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8122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A3AD2402-983A-D948-8A83-BDFA8644646B}"/>
              </a:ext>
            </a:extLst>
          </p:cNvPr>
          <p:cNvSpPr txBox="1"/>
          <p:nvPr/>
        </p:nvSpPr>
        <p:spPr>
          <a:xfrm>
            <a:off x="1676400" y="2186940"/>
            <a:ext cx="5712589" cy="1200329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b="1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50562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[i]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32419066-00BC-164D-9A96-2AABD84E809B}"/>
              </a:ext>
            </a:extLst>
          </p:cNvPr>
          <p:cNvSpPr/>
          <p:nvPr/>
        </p:nvSpPr>
        <p:spPr>
          <a:xfrm>
            <a:off x="2819400" y="2247900"/>
            <a:ext cx="3657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970AC657-E27B-F740-9333-ADA3596E341D}"/>
              </a:ext>
            </a:extLst>
          </p:cNvPr>
          <p:cNvSpPr/>
          <p:nvPr/>
        </p:nvSpPr>
        <p:spPr>
          <a:xfrm>
            <a:off x="2819400" y="3009900"/>
            <a:ext cx="36576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9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4212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b="1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b="1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15928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/>
              <a:t>Primera parte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314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“b, d, g”</a:t>
            </a:r>
          </a:p>
        </p:txBody>
      </p:sp>
    </p:spTree>
    <p:extLst>
      <p:ext uri="{BB962C8B-B14F-4D97-AF65-F5344CB8AC3E}">
        <p14:creationId xmlns:p14="http://schemas.microsoft.com/office/powerpoint/2010/main" val="35924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72154"/>
              </p:ext>
            </p:extLst>
          </p:nvPr>
        </p:nvGraphicFramePr>
        <p:xfrm>
          <a:off x="228600" y="1031166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[b]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“b”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[β]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20503"/>
              </p:ext>
            </p:extLst>
          </p:nvPr>
        </p:nvGraphicFramePr>
        <p:xfrm>
          <a:off x="28956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[d]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“d”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ð</a:t>
                      </a:r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69098"/>
              </p:ext>
            </p:extLst>
          </p:nvPr>
        </p:nvGraphicFramePr>
        <p:xfrm>
          <a:off x="54864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[g]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“g”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ɣ</a:t>
                      </a:r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581524" y="14859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524" y="20955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818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18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confundi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67100"/>
            <a:ext cx="2438400" cy="2023508"/>
          </a:xfrm>
          <a:prstGeom prst="rect">
            <a:avLst/>
          </a:prstGeom>
        </p:spPr>
      </p:pic>
      <p:pic>
        <p:nvPicPr>
          <p:cNvPr id="12" name="Picture 11" descr="frustrac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67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u="sng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u="sng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u="sng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0376E771-27CF-1249-8E99-94F4ABE103E4}"/>
              </a:ext>
            </a:extLst>
          </p:cNvPr>
          <p:cNvSpPr/>
          <p:nvPr/>
        </p:nvSpPr>
        <p:spPr>
          <a:xfrm>
            <a:off x="1160528" y="4628852"/>
            <a:ext cx="822661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[β]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C428D51-ADC3-BF4C-9757-8955854FC749}"/>
              </a:ext>
            </a:extLst>
          </p:cNvPr>
          <p:cNvSpPr/>
          <p:nvPr/>
        </p:nvSpPr>
        <p:spPr>
          <a:xfrm>
            <a:off x="4160669" y="4609802"/>
            <a:ext cx="830677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s-ES_tradnl" sz="4000" dirty="0" smtClean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s-ES_tradnl" sz="4000" dirty="0" err="1" smtClean="0">
                <a:solidFill>
                  <a:srgbClr val="FF0000"/>
                </a:solidFill>
                <a:highlight>
                  <a:srgbClr val="FFFF00"/>
                </a:highlight>
              </a:rPr>
              <a:t>ð</a:t>
            </a:r>
            <a:r>
              <a:rPr lang="es-ES_tradnl" sz="4000" dirty="0" smtClean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  <a:endParaRPr lang="es-ES_tradnl" sz="4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09D46F18-B53E-EE44-8F41-3A790BD9EC3D}"/>
              </a:ext>
            </a:extLst>
          </p:cNvPr>
          <p:cNvSpPr/>
          <p:nvPr/>
        </p:nvSpPr>
        <p:spPr>
          <a:xfrm>
            <a:off x="7189865" y="4588014"/>
            <a:ext cx="803425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s-ES_tradnl" sz="4000" dirty="0" err="1">
                <a:solidFill>
                  <a:srgbClr val="FF0000"/>
                </a:solidFill>
                <a:highlight>
                  <a:srgbClr val="FFFF00"/>
                </a:highlight>
              </a:rPr>
              <a:t>ɣ</a:t>
            </a:r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="" xmlns:a16="http://schemas.microsoft.com/office/drawing/2014/main" id="{1FEE2C0B-39C4-FE4A-94FA-5D1C4042951C}"/>
              </a:ext>
            </a:extLst>
          </p:cNvPr>
          <p:cNvCxnSpPr>
            <a:stCxn id="12" idx="2"/>
            <a:endCxn id="3" idx="0"/>
          </p:cNvCxnSpPr>
          <p:nvPr/>
        </p:nvCxnSpPr>
        <p:spPr>
          <a:xfrm flipH="1">
            <a:off x="1571859" y="4330363"/>
            <a:ext cx="1" cy="29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B3428861-9259-B940-A9DA-C31504A88D69}"/>
              </a:ext>
            </a:extLst>
          </p:cNvPr>
          <p:cNvCxnSpPr/>
          <p:nvPr/>
        </p:nvCxnSpPr>
        <p:spPr>
          <a:xfrm flipH="1">
            <a:off x="4648199" y="4387811"/>
            <a:ext cx="1" cy="29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7EC4098A-7170-804A-B8D6-582B83689C22}"/>
              </a:ext>
            </a:extLst>
          </p:cNvPr>
          <p:cNvCxnSpPr/>
          <p:nvPr/>
        </p:nvCxnSpPr>
        <p:spPr>
          <a:xfrm flipH="1">
            <a:off x="7619999" y="4311611"/>
            <a:ext cx="1" cy="29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0" y="647700"/>
            <a:ext cx="9144000" cy="3231654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400" dirty="0">
                <a:solidFill>
                  <a:srgbClr val="FFFF00"/>
                </a:solidFill>
                <a:cs typeface="+mn-cs"/>
              </a:rPr>
              <a:t>REGLA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07A0396-D57A-844F-97F6-368FB630884C}"/>
              </a:ext>
            </a:extLst>
          </p:cNvPr>
          <p:cNvSpPr txBox="1"/>
          <p:nvPr/>
        </p:nvSpPr>
        <p:spPr>
          <a:xfrm>
            <a:off x="0" y="41117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b="1" dirty="0"/>
              <a:t>“b, d, g”</a:t>
            </a:r>
          </a:p>
        </p:txBody>
      </p:sp>
    </p:spTree>
    <p:extLst>
      <p:ext uri="{BB962C8B-B14F-4D97-AF65-F5344CB8AC3E}">
        <p14:creationId xmlns:p14="http://schemas.microsoft.com/office/powerpoint/2010/main" val="15523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43242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7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7700" u="sng" dirty="0">
                <a:solidFill>
                  <a:srgbClr val="FF0000"/>
                </a:solidFill>
                <a:latin typeface="Arial Black"/>
                <a:cs typeface="Arial Black"/>
              </a:rPr>
              <a:t> 1</a:t>
            </a:r>
            <a:r>
              <a:rPr lang="en-US" sz="77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6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siempre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4432637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6000" b="1" dirty="0"/>
              <a:t>“b, d, g”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304800" y="3162300"/>
            <a:ext cx="2286000" cy="1143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dirty="0">
                <a:solidFill>
                  <a:schemeClr val="bg1"/>
                </a:solidFill>
              </a:rPr>
              <a:t>casi</a:t>
            </a:r>
          </a:p>
        </p:txBody>
      </p:sp>
    </p:spTree>
    <p:extLst>
      <p:ext uri="{BB962C8B-B14F-4D97-AF65-F5344CB8AC3E}">
        <p14:creationId xmlns:p14="http://schemas.microsoft.com/office/powerpoint/2010/main" val="16046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6750" y="2354401"/>
            <a:ext cx="33718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</a:rPr>
              <a:t>l</a:t>
            </a:r>
            <a:r>
              <a:rPr lang="pt-PT" sz="4000" dirty="0">
                <a:latin typeface="Palatino" charset="0"/>
                <a:cs typeface="+mn-cs"/>
              </a:rPr>
              <a:t>o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pi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4000" dirty="0" err="1">
                <a:latin typeface="Palatino" charset="0"/>
                <a:cs typeface="+mn-cs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err="1">
                <a:latin typeface="Palatino" charset="0"/>
                <a:cs typeface="+mn-cs"/>
              </a:rPr>
              <a:t>rón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di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>
                <a:latin typeface="Palatino" charset="0"/>
                <a:cs typeface="+mn-cs"/>
              </a:rPr>
              <a:t>o </a:t>
            </a:r>
            <a:endParaRPr lang="pt-PT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pa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4000" dirty="0">
                <a:latin typeface="Palatino" charset="0"/>
                <a:cs typeface="+mn-cs"/>
              </a:rPr>
              <a:t>o</a:t>
            </a:r>
            <a:endParaRPr lang="en-US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2289" y="30861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41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30887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8800" u="sng" dirty="0">
                <a:solidFill>
                  <a:srgbClr val="FF0000"/>
                </a:solidFill>
                <a:latin typeface="Arial Black"/>
                <a:cs typeface="Arial Black"/>
              </a:rPr>
              <a:t> 2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también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para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"v"</a:t>
            </a:r>
            <a:endParaRPr lang="en-US" sz="88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684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[e]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6704"/>
            <a:ext cx="9143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 dirty="0" err="1"/>
              <a:t>Observad</a:t>
            </a:r>
            <a:r>
              <a:rPr lang="en-US" sz="66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3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2430601"/>
            <a:ext cx="64008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4000" dirty="0">
                <a:latin typeface="Palatino" charset="0"/>
                <a:cs typeface="+mn-cs"/>
              </a:rPr>
              <a:t>a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i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err="1">
                <a:latin typeface="Palatino" charset="0"/>
                <a:cs typeface="+mn-cs"/>
              </a:rPr>
              <a:t>a</a:t>
            </a:r>
            <a:r>
              <a:rPr lang="pt-PT" sz="4000" dirty="0">
                <a:latin typeface="Palatino" charset="0"/>
                <a:cs typeface="+mn-cs"/>
              </a:rPr>
              <a:t>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sua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e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La</a:t>
            </a:r>
            <a:r>
              <a:rPr lang="pt-PT" sz="4000" dirty="0">
                <a:latin typeface="Palatino" charset="0"/>
                <a:cs typeface="+mn-cs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urro)</a:t>
            </a:r>
            <a:endParaRPr lang="es-CR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La</a:t>
            </a:r>
            <a:r>
              <a:rPr lang="pt-PT" sz="4000" dirty="0">
                <a:latin typeface="Palatino" charset="0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aca) </a:t>
            </a:r>
            <a:endParaRPr lang="pt-PT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0" y="2600861"/>
            <a:ext cx="4909016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"v" = "b"</a:t>
            </a:r>
          </a:p>
        </p:txBody>
      </p:sp>
    </p:spTree>
    <p:extLst>
      <p:ext uri="{BB962C8B-B14F-4D97-AF65-F5344CB8AC3E}">
        <p14:creationId xmlns:p14="http://schemas.microsoft.com/office/powerpoint/2010/main" val="25812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2354401"/>
            <a:ext cx="379094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857250" indent="-857250">
              <a:buFont typeface="Arial"/>
              <a:buChar char="•"/>
              <a:defRPr/>
            </a:pPr>
            <a:r>
              <a:rPr lang="pt-PT" sz="4000" dirty="0">
                <a:latin typeface="Palatino" charset="0"/>
              </a:rPr>
              <a:t>so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>
                <a:latin typeface="Palatino" charset="0"/>
              </a:rPr>
              <a:t>a 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ha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err="1">
                <a:latin typeface="Palatino" charset="0"/>
              </a:rPr>
              <a:t>o</a:t>
            </a:r>
            <a:r>
              <a:rPr lang="pt-PT" sz="4000" dirty="0">
                <a:latin typeface="Palatino" charset="0"/>
              </a:rPr>
              <a:t> 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pa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>
                <a:latin typeface="Palatino" charset="0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</a:t>
            </a: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tra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n-US" sz="4000" dirty="0">
              <a:latin typeface="Palatino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883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8307" y="2324100"/>
            <a:ext cx="21210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pa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o 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sa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io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sua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e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cue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a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la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ios</a:t>
            </a:r>
            <a:endParaRPr lang="en-US" sz="4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6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0050" y="2354401"/>
            <a:ext cx="34099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na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a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cui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a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o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mie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o	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su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ar	</a:t>
            </a: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la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rón</a:t>
            </a:r>
            <a:endParaRPr lang="en-US" sz="4000" b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77570" y="2354401"/>
            <a:ext cx="65710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es mi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o	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no tiene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5000" dirty="0">
                <a:latin typeface="Palatino" charset="0"/>
                <a:cs typeface="+mn-cs"/>
              </a:rPr>
              <a:t>anas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la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uste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¿quién 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ló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mí? </a:t>
            </a:r>
            <a:endParaRPr lang="en-US" sz="5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5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0" y="1028700"/>
            <a:ext cx="3570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6600" b="1">
                <a:latin typeface="Palatino" charset="0"/>
                <a:cs typeface="+mn-cs"/>
              </a:rPr>
              <a:t>Y dijo</a:t>
            </a:r>
            <a:r>
              <a:rPr lang="es-ES" sz="6600">
                <a:latin typeface="Palatino" charset="0"/>
                <a:cs typeface="+mn-cs"/>
              </a:rPr>
              <a:t> …</a:t>
            </a:r>
            <a:endParaRPr lang="en-US" sz="6600">
              <a:latin typeface="Palatino" charset="0"/>
              <a:cs typeface="+mn-cs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105150" y="3060699"/>
            <a:ext cx="2743200" cy="1219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" y="952500"/>
            <a:ext cx="5154930" cy="478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000" b="1" dirty="0">
                <a:latin typeface="Palatino" charset="0"/>
                <a:cs typeface="+mn-cs"/>
              </a:rPr>
              <a:t>Y dijo</a:t>
            </a:r>
            <a:r>
              <a:rPr lang="es-ES" sz="3000" dirty="0">
                <a:latin typeface="Palatino" charset="0"/>
                <a:cs typeface="+mn-cs"/>
              </a:rPr>
              <a:t> …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1.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ato.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2.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racias.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3.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anamos el parti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4.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í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aselo a 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dirty="0">
                <a:latin typeface="Palatino" charset="0"/>
                <a:cs typeface="+mn-cs"/>
              </a:rPr>
              <a:t>erónica.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5.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dirty="0">
                <a:latin typeface="Palatino" charset="0"/>
                <a:cs typeface="+mn-cs"/>
              </a:rPr>
              <a:t>¿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ailamos?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6. </a:t>
            </a:r>
            <a:r>
              <a:rPr lang="es-ES" sz="3600" dirty="0">
                <a:solidFill>
                  <a:srgbClr val="0000FF"/>
                </a:solidFill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é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elo to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0" y="1409700"/>
            <a:ext cx="2667000" cy="1200329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>
                <a:solidFill>
                  <a:schemeClr val="bg1"/>
                </a:solidFill>
                <a:latin typeface="Rockwell Extra Bold" charset="0"/>
                <a:cs typeface="+mn-cs"/>
              </a:rPr>
              <a:t>siempre suave</a:t>
            </a:r>
          </a:p>
        </p:txBody>
      </p:sp>
    </p:spTree>
    <p:extLst>
      <p:ext uri="{BB962C8B-B14F-4D97-AF65-F5344CB8AC3E}">
        <p14:creationId xmlns:p14="http://schemas.microsoft.com/office/powerpoint/2010/main" val="18141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1"/>
            <a:ext cx="9144000" cy="1107996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s-ES" sz="4000" b="1" i="1">
                <a:solidFill>
                  <a:srgbClr val="0000FF"/>
                </a:solidFill>
                <a:latin typeface="Palatino" charset="0"/>
                <a:cs typeface="+mn-cs"/>
              </a:rPr>
              <a:t>Volverán las oscuras golondrinas</a:t>
            </a:r>
            <a:endParaRPr lang="en-US" sz="4000" b="1" i="1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261050"/>
            <a:ext cx="91440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lvl="4" algn="ctr">
              <a:defRPr/>
            </a:pPr>
            <a:r>
              <a:rPr lang="es-ES" sz="3600" b="1" i="1" dirty="0">
                <a:latin typeface="Palatino" charset="0"/>
                <a:cs typeface="+mn-cs"/>
              </a:rPr>
              <a:t>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erán las oscuras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olondrinas</a:t>
            </a:r>
            <a:r>
              <a:rPr lang="es-CR" sz="3000" b="1" i="1" dirty="0">
                <a:latin typeface="Palatino" charset="0"/>
                <a:cs typeface="+mn-cs"/>
              </a:rPr>
              <a:t> </a:t>
            </a:r>
            <a:br>
              <a:rPr lang="es-CR" sz="3000" b="1" i="1" dirty="0">
                <a:latin typeface="Palatino" charset="0"/>
                <a:cs typeface="+mn-cs"/>
              </a:rPr>
            </a:b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en tu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alcón sus ni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os a col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y otra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ez con el ala a sus cristales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ju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ando llamarán.</a:t>
            </a:r>
          </a:p>
          <a:p>
            <a:pPr algn="ctr">
              <a:defRPr/>
            </a:pPr>
            <a:endParaRPr lang="es-ES" sz="3000" b="1" i="1" dirty="0">
              <a:latin typeface="Palatino" charset="0"/>
              <a:cs typeface="+mn-cs"/>
            </a:endParaRP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Pero aquellas que el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uelo refrena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an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tu hermosura y mi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icha al contemplar,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aquellas que aprendieron nuestros nombres,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ésas... ¡no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erán!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62800" y="5372100"/>
            <a:ext cx="18933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1200" b="1" i="1" dirty="0">
                <a:latin typeface="Palatino" charset="0"/>
                <a:cs typeface="+mn-cs"/>
              </a:rPr>
              <a:t>Gustavo Adolfo Bécquer</a:t>
            </a:r>
            <a:endParaRPr lang="en-US" sz="1200" b="1" i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5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26583" y="2324100"/>
            <a:ext cx="378821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ten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err="1">
                <a:latin typeface="Palatino" charset="0"/>
                <a:cs typeface="+mn-cs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tan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>
                <a:latin typeface="Palatino" charset="0"/>
                <a:cs typeface="+mn-cs"/>
              </a:rPr>
              <a:t>o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an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>
                <a:latin typeface="Palatino" charset="0"/>
                <a:cs typeface="+mn-cs"/>
              </a:rPr>
              <a:t>o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on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>
                <a:latin typeface="Palatino" charset="0"/>
                <a:cs typeface="+mn-cs"/>
              </a:rPr>
              <a:t>a</a:t>
            </a:r>
            <a:endParaRPr lang="es-ES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am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os, en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err="1">
                <a:latin typeface="Palatino" charset="0"/>
                <a:cs typeface="+mn-cs"/>
              </a:rPr>
              <a:t>ío</a:t>
            </a:r>
            <a:endParaRPr lang="en-US" sz="6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953000" y="2400300"/>
            <a:ext cx="3663182" cy="1107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[b, d, g]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80307" y="4223095"/>
            <a:ext cx="2008567" cy="110799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err="1">
                <a:solidFill>
                  <a:srgbClr val="FFFF00"/>
                </a:solidFill>
                <a:cs typeface="+mn-cs"/>
              </a:rPr>
              <a:t>duro</a:t>
            </a:r>
            <a:endParaRPr lang="en-US" sz="6600" b="1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10200" y="3619500"/>
            <a:ext cx="25528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cs typeface="+mn-cs"/>
              </a:rPr>
              <a:t>Símbolos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fonéticos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4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[a]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5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/>
              <a:t>Segunda parte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2385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b="1" dirty="0"/>
              <a:t>“s” vs. “z”</a:t>
            </a: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u="sng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u="sng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</p:spTree>
    <p:extLst>
      <p:ext uri="{BB962C8B-B14F-4D97-AF65-F5344CB8AC3E}">
        <p14:creationId xmlns:p14="http://schemas.microsoft.com/office/powerpoint/2010/main" val="235625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9403"/>
              </p:ext>
            </p:extLst>
          </p:nvPr>
        </p:nvGraphicFramePr>
        <p:xfrm>
          <a:off x="-609600" y="17145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</a:t>
                      </a:r>
                      <a:r>
                        <a:rPr lang="es-ES_tradnl" sz="5000" b="1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es-ES_tradnl" sz="5000" dirty="0"/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b="1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</a:t>
                      </a:r>
                      <a:r>
                        <a:rPr lang="es-ES_tradnl" sz="5000" b="1" dirty="0">
                          <a:solidFill>
                            <a:srgbClr val="FF0000"/>
                          </a:solidFill>
                        </a:rPr>
                        <a:t>z</a:t>
                      </a:r>
                      <a:r>
                        <a:rPr lang="es-ES_tradnl" sz="5000" dirty="0"/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1466476" y="22936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66476" y="30556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03" y="909787"/>
            <a:ext cx="2548117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27" y="3145095"/>
            <a:ext cx="2610716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35F3296-7C48-CD49-967F-64E439ECFB09}"/>
              </a:ext>
            </a:extLst>
          </p:cNvPr>
          <p:cNvSpPr txBox="1"/>
          <p:nvPr/>
        </p:nvSpPr>
        <p:spPr>
          <a:xfrm>
            <a:off x="3564677" y="1620857"/>
            <a:ext cx="1827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mu</a:t>
            </a:r>
            <a:r>
              <a:rPr lang="en-US" sz="6000" b="1" u="sng">
                <a:solidFill>
                  <a:srgbClr val="FF0000"/>
                </a:solidFill>
              </a:rPr>
              <a:t>s</a:t>
            </a:r>
            <a:r>
              <a:rPr lang="en-US" sz="6000" b="1" u="sng"/>
              <a:t>t</a:t>
            </a:r>
            <a:endParaRPr lang="en-US" sz="600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DDDCF5-6BA2-2E4D-AC2A-C623C7EC96F8}"/>
              </a:ext>
            </a:extLst>
          </p:cNvPr>
          <p:cNvSpPr txBox="1"/>
          <p:nvPr/>
        </p:nvSpPr>
        <p:spPr>
          <a:xfrm>
            <a:off x="3549463" y="3385988"/>
            <a:ext cx="2064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mu</a:t>
            </a:r>
            <a:r>
              <a:rPr lang="en-US" sz="6000" b="1" u="sng">
                <a:solidFill>
                  <a:srgbClr val="FF0000"/>
                </a:solidFill>
              </a:rPr>
              <a:t>s</a:t>
            </a:r>
            <a:r>
              <a:rPr lang="en-US" sz="6000"/>
              <a:t>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54B6FFF-5EA2-1742-BDD7-24410D985F54}"/>
              </a:ext>
            </a:extLst>
          </p:cNvPr>
          <p:cNvSpPr/>
          <p:nvPr/>
        </p:nvSpPr>
        <p:spPr>
          <a:xfrm>
            <a:off x="5739348" y="0"/>
            <a:ext cx="128052" cy="57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5664DC8-0639-9643-B69F-764E6F2EFB3E}"/>
              </a:ext>
            </a:extLst>
          </p:cNvPr>
          <p:cNvSpPr/>
          <p:nvPr/>
        </p:nvSpPr>
        <p:spPr>
          <a:xfrm rot="16200000">
            <a:off x="5774427" y="-313953"/>
            <a:ext cx="109746" cy="662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10CCF08A-96B8-D04B-953F-03D3E5680457}"/>
              </a:ext>
            </a:extLst>
          </p:cNvPr>
          <p:cNvSpPr txBox="1"/>
          <p:nvPr/>
        </p:nvSpPr>
        <p:spPr>
          <a:xfrm>
            <a:off x="7658697" y="3059609"/>
            <a:ext cx="1122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bu</a:t>
            </a:r>
            <a:r>
              <a:rPr lang="en-US" sz="4400" b="1" u="sng">
                <a:solidFill>
                  <a:schemeClr val="bg1"/>
                </a:solidFill>
              </a:rPr>
              <a:t>zz</a:t>
            </a:r>
            <a:endParaRPr lang="en-US" sz="3200" b="1" u="sng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DCC4CE88-6D4B-9449-A9BC-E07638792614}"/>
              </a:ext>
            </a:extLst>
          </p:cNvPr>
          <p:cNvSpPr txBox="1"/>
          <p:nvPr/>
        </p:nvSpPr>
        <p:spPr>
          <a:xfrm>
            <a:off x="6262610" y="1236136"/>
            <a:ext cx="1257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s</a:t>
            </a:r>
            <a:r>
              <a:rPr lang="en-US" sz="3200">
                <a:solidFill>
                  <a:schemeClr val="bg1"/>
                </a:solidFill>
              </a:rPr>
              <a:t>nake</a:t>
            </a:r>
            <a:endParaRPr lang="en-US" sz="3200" b="1" u="sng">
              <a:solidFill>
                <a:schemeClr val="bg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="" xmlns:a16="http://schemas.microsoft.com/office/drawing/2014/main" id="{D8F1C595-B542-F24E-B355-CB14BFC43633}"/>
              </a:ext>
            </a:extLst>
          </p:cNvPr>
          <p:cNvSpPr/>
          <p:nvPr/>
        </p:nvSpPr>
        <p:spPr>
          <a:xfrm>
            <a:off x="55286" y="1872807"/>
            <a:ext cx="1629674" cy="2146132"/>
          </a:xfrm>
          <a:prstGeom prst="donut">
            <a:avLst>
              <a:gd name="adj" fmla="val 17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3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u="sng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u="sng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8" name="Frame 7"/>
          <p:cNvSpPr/>
          <p:nvPr/>
        </p:nvSpPr>
        <p:spPr bwMode="auto">
          <a:xfrm>
            <a:off x="2438400" y="27813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" name="Picture 9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B6674674-3829-E84F-B1C6-85850D274CD0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FECF9441-0B37-4E41-8262-E1A8CE5A3AD5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b="1" u="sng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b="1" u="sng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DA426E92-5A9E-C249-A0E5-1FBFF554E9F1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65738AB2-712D-5748-994A-D7B6F91B4CA4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9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ca</a:t>
            </a:r>
            <a:r>
              <a:rPr lang="en-US" sz="6600" b="1" u="sng" dirty="0">
                <a:solidFill>
                  <a:srgbClr val="FF0000"/>
                </a:solidFill>
              </a:rPr>
              <a:t>s</a:t>
            </a:r>
            <a:r>
              <a:rPr lang="en-US" sz="6600" dirty="0"/>
              <a:t>ual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F654E020-41EB-F64E-8186-7AEF5DB747BC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0BACE1CE-A6E6-DA45-98E8-A65DD6AED602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ra</a:t>
            </a:r>
            <a:r>
              <a:rPr lang="en-US" sz="6600" b="1" u="sng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ón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86400" y="4457700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ra</a:t>
            </a:r>
            <a:r>
              <a:rPr lang="en-US" sz="6600" b="1" u="sng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onable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2A743259-546C-D345-8C8D-D344BFC4BBEC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254BC6C4-4179-7F49-9F79-2DA27F9C6C14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0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39904" y="4511070"/>
            <a:ext cx="541045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500" dirty="0"/>
              <a:t>¿</a:t>
            </a:r>
            <a:r>
              <a:rPr lang="en-US" sz="4500" dirty="0" err="1"/>
              <a:t>Quiere</a:t>
            </a:r>
            <a:r>
              <a:rPr lang="en-US" sz="4500" dirty="0" err="1">
                <a:solidFill>
                  <a:srgbClr val="FF0000"/>
                </a:solidFill>
              </a:rPr>
              <a:t>s</a:t>
            </a:r>
            <a:r>
              <a:rPr lang="en-US" sz="4500" dirty="0"/>
              <a:t> </a:t>
            </a:r>
            <a:r>
              <a:rPr lang="en-US" sz="4500" dirty="0" err="1"/>
              <a:t>té</a:t>
            </a:r>
            <a:r>
              <a:rPr lang="en-US" sz="4500" dirty="0"/>
              <a:t>? ¡H</a:t>
            </a:r>
            <a:r>
              <a:rPr lang="es-ES" sz="4500" dirty="0"/>
              <a:t>á</a:t>
            </a:r>
            <a:r>
              <a:rPr lang="en-US" sz="4500" dirty="0" err="1">
                <a:solidFill>
                  <a:srgbClr val="FF0000"/>
                </a:solidFill>
              </a:rPr>
              <a:t>z</a:t>
            </a:r>
            <a:r>
              <a:rPr lang="en-US" sz="4500" dirty="0" err="1"/>
              <a:t>telo</a:t>
            </a:r>
            <a:r>
              <a:rPr lang="en-US" sz="4500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“z”</a:t>
            </a: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3810000" y="2019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" descr="images-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3654"/>
          <a:stretch/>
        </p:blipFill>
        <p:spPr bwMode="auto">
          <a:xfrm>
            <a:off x="76200" y="1638300"/>
            <a:ext cx="2362200" cy="238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578093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9741" y="2354401"/>
            <a:ext cx="2663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¡h</a:t>
            </a:r>
            <a:r>
              <a:rPr lang="es-ES" sz="4000" b="1" dirty="0">
                <a:solidFill>
                  <a:srgbClr val="0000FF"/>
                </a:solidFill>
                <a:latin typeface="Palatino" charset="0"/>
                <a:cs typeface="+mn-cs"/>
              </a:rPr>
              <a:t>á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telo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!</a:t>
            </a: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4000" dirty="0">
              <a:latin typeface="Palatino" charset="0"/>
              <a:cs typeface="+mn-cs"/>
            </a:endParaRPr>
          </a:p>
        </p:txBody>
      </p:sp>
      <p:pic>
        <p:nvPicPr>
          <p:cNvPr id="5" name="Picture 4" descr="rattlesnake_striking.im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724400" y="2485437"/>
            <a:ext cx="3996838" cy="2886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7536266-8663-3E44-927A-68560B7DCCE2}"/>
              </a:ext>
            </a:extLst>
          </p:cNvPr>
          <p:cNvSpPr txBox="1"/>
          <p:nvPr/>
        </p:nvSpPr>
        <p:spPr>
          <a:xfrm>
            <a:off x="4400550" y="2609850"/>
            <a:ext cx="1338828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/>
              <a:t>[s]</a:t>
            </a:r>
          </a:p>
        </p:txBody>
      </p:sp>
    </p:spTree>
    <p:extLst>
      <p:ext uri="{BB962C8B-B14F-4D97-AF65-F5344CB8AC3E}">
        <p14:creationId xmlns:p14="http://schemas.microsoft.com/office/powerpoint/2010/main" val="9324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2502072"/>
            <a:ext cx="343555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4800" b="1" u="sng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  <a:endParaRPr lang="en-US" sz="48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4800" b="1" u="sng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endParaRPr lang="en-US" sz="48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8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4800" b="1" u="sng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800" b="1" dirty="0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</a:p>
        </p:txBody>
      </p:sp>
      <p:pic>
        <p:nvPicPr>
          <p:cNvPr id="8" name="Picture 7" descr="rattlesnake_striking.img.jpg">
            <a:extLst>
              <a:ext uri="{FF2B5EF4-FFF2-40B4-BE49-F238E27FC236}">
                <a16:creationId xmlns="" xmlns:a16="http://schemas.microsoft.com/office/drawing/2014/main" id="{E91A8337-83D1-7A4D-A10F-7C6385643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800600" y="2502072"/>
            <a:ext cx="3996838" cy="288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4052AB0-DFB7-D14B-A416-2305C9D6E9A6}"/>
              </a:ext>
            </a:extLst>
          </p:cNvPr>
          <p:cNvSpPr txBox="1"/>
          <p:nvPr/>
        </p:nvSpPr>
        <p:spPr>
          <a:xfrm>
            <a:off x="4419600" y="2702272"/>
            <a:ext cx="1338828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/>
              <a:t>[s]</a:t>
            </a:r>
          </a:p>
        </p:txBody>
      </p:sp>
    </p:spTree>
    <p:extLst>
      <p:ext uri="{BB962C8B-B14F-4D97-AF65-F5344CB8AC3E}">
        <p14:creationId xmlns:p14="http://schemas.microsoft.com/office/powerpoint/2010/main" val="39728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[o]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p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t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e la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c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c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t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b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8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00151"/>
            <a:ext cx="8915400" cy="337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dirty="0"/>
              <a:t> Hay que </a:t>
            </a:r>
            <a:r>
              <a:rPr lang="es-ES_tradnl" sz="3600" b="1" dirty="0"/>
              <a:t>evitar</a:t>
            </a:r>
            <a:r>
              <a:rPr lang="es-ES_tradnl" sz="3600" dirty="0"/>
              <a:t> </a:t>
            </a:r>
            <a:r>
              <a:rPr lang="es-ES_tradnl" sz="3600" b="1" dirty="0"/>
              <a:t>la </a:t>
            </a:r>
            <a:r>
              <a:rPr lang="es-ES_tradnl" sz="3600" b="1" dirty="0" err="1"/>
              <a:t>schwa</a:t>
            </a:r>
            <a:r>
              <a:rPr lang="es-ES_tradnl" sz="3600" b="1" dirty="0"/>
              <a:t> /</a:t>
            </a:r>
            <a:r>
              <a:rPr lang="en-US" sz="3600" b="1" dirty="0" err="1"/>
              <a:t>ə</a:t>
            </a:r>
            <a:r>
              <a:rPr lang="en-US" sz="3600" b="1" dirty="0"/>
              <a:t>/</a:t>
            </a:r>
            <a:endParaRPr lang="es-ES_tradnl" sz="3600" b="1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dirty="0"/>
              <a:t> Las </a:t>
            </a:r>
            <a:r>
              <a:rPr lang="es-ES_tradnl" sz="3600" b="1" dirty="0"/>
              <a:t>vocales</a:t>
            </a:r>
            <a:r>
              <a:rPr lang="es-ES_tradnl" sz="3600" dirty="0"/>
              <a:t> deben ser </a:t>
            </a:r>
            <a:r>
              <a:rPr lang="es-ES_tradnl" sz="3600" b="1" dirty="0"/>
              <a:t>tensas</a:t>
            </a:r>
            <a:r>
              <a:rPr lang="es-ES_tradnl" sz="3600" dirty="0"/>
              <a:t> y </a:t>
            </a:r>
            <a:r>
              <a:rPr lang="es-ES_tradnl" sz="3600" b="1" dirty="0"/>
              <a:t>cortas</a:t>
            </a:r>
            <a:endParaRPr lang="es-ES_tradnl" sz="3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No aspirar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dirty="0"/>
              <a:t> Pronunciar /</a:t>
            </a:r>
            <a:r>
              <a:rPr lang="es-ES_tradnl" sz="3600" b="1" dirty="0"/>
              <a:t>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“s” </a:t>
            </a:r>
            <a:r>
              <a:rPr lang="es-ES_tradnl" sz="3600" dirty="0"/>
              <a:t>es “</a:t>
            </a:r>
            <a:r>
              <a:rPr lang="es-ES_tradnl" sz="3600" b="1" dirty="0"/>
              <a:t>ssssssss</a:t>
            </a:r>
            <a:r>
              <a:rPr lang="es-ES_tradnl" sz="3600" dirty="0"/>
              <a:t>” (como la </a:t>
            </a:r>
            <a:r>
              <a:rPr lang="es-ES_tradnl" sz="3600" b="1" u="sng" dirty="0"/>
              <a:t>sssssss</a:t>
            </a:r>
            <a:r>
              <a:rPr lang="es-ES_tradnl" sz="3600" dirty="0"/>
              <a:t>erpiente)</a:t>
            </a:r>
          </a:p>
        </p:txBody>
      </p:sp>
    </p:spTree>
    <p:extLst>
      <p:ext uri="{BB962C8B-B14F-4D97-AF65-F5344CB8AC3E}">
        <p14:creationId xmlns:p14="http://schemas.microsoft.com/office/powerpoint/2010/main" val="38370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2300526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b="1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6562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asistir!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F07E831-5CBD-5F41-A29E-1858B9B80129}"/>
              </a:ext>
            </a:extLst>
          </p:cNvPr>
          <p:cNvSpPr txBox="1"/>
          <p:nvPr/>
        </p:nvSpPr>
        <p:spPr>
          <a:xfrm>
            <a:off x="10172700" y="3848100"/>
            <a:ext cx="184731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[u]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792</Words>
  <Application>Microsoft Macintosh PowerPoint</Application>
  <PresentationFormat>On-screen Show (16:10)</PresentationFormat>
  <Paragraphs>346</Paragraphs>
  <Slides>83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6" baseType="lpstr">
      <vt:lpstr>Apple Chancery</vt:lpstr>
      <vt:lpstr>Arial Black</vt:lpstr>
      <vt:lpstr>Candara</vt:lpstr>
      <vt:lpstr>Century Gothic</vt:lpstr>
      <vt:lpstr>ＭＳ Ｐゴシック</vt:lpstr>
      <vt:lpstr>Palatino</vt:lpstr>
      <vt:lpstr>Rockwell Extra Bold</vt:lpstr>
      <vt:lpstr>SILDoulos IPA93</vt:lpstr>
      <vt:lpstr>Times</vt:lpstr>
      <vt:lpstr>Wingdings</vt:lpstr>
      <vt:lpstr>メイリオ</vt:lpstr>
      <vt:lpstr>Arial</vt:lpstr>
      <vt:lpstr>Books 16x9</vt:lpstr>
      <vt:lpstr>Clínica de pronunciación:  Sesión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CLÍNICA de PRONUNCIACIÓN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2018-07-19T19:44:25Z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